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9"/>
  </p:notesMasterIdLst>
  <p:handoutMasterIdLst>
    <p:handoutMasterId r:id="rId60"/>
  </p:handoutMasterIdLst>
  <p:sldIdLst>
    <p:sldId id="268" r:id="rId10"/>
    <p:sldId id="380" r:id="rId11"/>
    <p:sldId id="389" r:id="rId12"/>
    <p:sldId id="388" r:id="rId13"/>
    <p:sldId id="381" r:id="rId14"/>
    <p:sldId id="387" r:id="rId15"/>
    <p:sldId id="383" r:id="rId16"/>
    <p:sldId id="384" r:id="rId17"/>
    <p:sldId id="385" r:id="rId18"/>
    <p:sldId id="386" r:id="rId19"/>
    <p:sldId id="328" r:id="rId20"/>
    <p:sldId id="374" r:id="rId21"/>
    <p:sldId id="390" r:id="rId22"/>
    <p:sldId id="274" r:id="rId23"/>
    <p:sldId id="375" r:id="rId24"/>
    <p:sldId id="376" r:id="rId25"/>
    <p:sldId id="378" r:id="rId26"/>
    <p:sldId id="379" r:id="rId27"/>
    <p:sldId id="391" r:id="rId28"/>
    <p:sldId id="341" r:id="rId29"/>
    <p:sldId id="343" r:id="rId30"/>
    <p:sldId id="279" r:id="rId31"/>
    <p:sldId id="280" r:id="rId32"/>
    <p:sldId id="344" r:id="rId33"/>
    <p:sldId id="346" r:id="rId34"/>
    <p:sldId id="347" r:id="rId35"/>
    <p:sldId id="284" r:id="rId36"/>
    <p:sldId id="285" r:id="rId37"/>
    <p:sldId id="286" r:id="rId38"/>
    <p:sldId id="367" r:id="rId39"/>
    <p:sldId id="368" r:id="rId40"/>
    <p:sldId id="369" r:id="rId41"/>
    <p:sldId id="370" r:id="rId42"/>
    <p:sldId id="371" r:id="rId43"/>
    <p:sldId id="354" r:id="rId44"/>
    <p:sldId id="355" r:id="rId45"/>
    <p:sldId id="366" r:id="rId46"/>
    <p:sldId id="358" r:id="rId47"/>
    <p:sldId id="359" r:id="rId48"/>
    <p:sldId id="316" r:id="rId49"/>
    <p:sldId id="361" r:id="rId50"/>
    <p:sldId id="362" r:id="rId51"/>
    <p:sldId id="363" r:id="rId52"/>
    <p:sldId id="364" r:id="rId53"/>
    <p:sldId id="365" r:id="rId54"/>
    <p:sldId id="323" r:id="rId55"/>
    <p:sldId id="336" r:id="rId56"/>
    <p:sldId id="373" r:id="rId57"/>
    <p:sldId id="271" r:id="rId5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CAFF15"/>
    <a:srgbClr val="54FF50"/>
    <a:srgbClr val="B4EEC3"/>
    <a:srgbClr val="DDEACE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0" autoAdjust="0"/>
    <p:restoredTop sz="96341" autoAdjust="0"/>
  </p:normalViewPr>
  <p:slideViewPr>
    <p:cSldViewPr snapToObjects="1">
      <p:cViewPr varScale="1">
        <p:scale>
          <a:sx n="198" d="100"/>
          <a:sy n="198" d="100"/>
        </p:scale>
        <p:origin x="192" y="39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14.02.2021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14.02.2021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769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82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9132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72054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9A671-EE69-45FC-9537-3CE9DBED2C1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A2BA-8F18-43D5-8BF5-37B9F18953F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A98A-003E-448A-90B9-5A3312C30EE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4247-6BB6-4BED-BFA0-C700F2BC313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7687-E9C5-4703-9484-A8BBF5A4184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4B8CC-BE0A-4BB5-90AF-A14A5400794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01EA-C978-45F2-BA4F-0D980867FB8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06CF8-011C-43FB-81F6-65030779E7B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257CA-4F0A-4045-B1E0-DCFD5C2E87E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F12E6-AE60-4DA1-86FC-D257CEF1BE6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529C-214E-4CFE-B25E-D734EC8B867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4E9D-86D0-42B5-A133-0EB11CD0769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16542-8CAF-4552-A89B-DAEE67EF1C3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030B2-3C5F-4922-A43B-EB9CB7EA9C1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5AF4B-CD49-49DC-882D-D2505778A33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16942-FFDA-4F36-BECE-11A7B4E4AA8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A37CD-071E-40D2-8084-10222ECEACB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E111-6752-47CD-B397-E2C67BE0DA2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43F5-B428-419C-A84D-0144F193786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2FE30-B92F-4062-BF2D-744F6442A79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A8E-F10F-4DE3-B7DB-63C9ACA8EAB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9021C-D8C3-4F87-9CB8-D3BA5665C1E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40209-37DF-45C7-B13A-891C8638502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7D1B0-74DE-4B24-A9E0-EE7F726E5E4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BB57B-9C1C-4BE4-A0BE-9E919A58530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4496-9FBB-4BFF-A4B5-9DFFA180615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6BBC-EFBF-4941-B3B3-EC0FB9D1F2B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AC986-A09F-454C-B6FB-C0844507E6A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F17-4EB0-40AC-95FA-5AE8B14809F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B3D38-5D05-4C69-9ABB-A59FF69D034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91235-2B18-4755-96E2-F531356D715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60C61-862B-499C-A264-53FB6832EB9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927BC-A6DC-44E2-B896-2A9F90C0C5E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B5F19-A2C8-48D6-ADB6-7451C8ED1F2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A716-72C8-48B0-9166-6E7F26DACFA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E9CE8-DC69-4230-9038-816EE33E74A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AB7E-C9B1-4185-BD43-78C01FDC15F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D5EAF-F633-4471-B365-7DA1E412C49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748E-1BD3-4008-8603-2F19B67D2FC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880B-C0C4-441C-A7AA-4F24C597C81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3DCD5-CCBE-4FC9-940E-72344AFEEBE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356F1-7E3B-43E8-90CF-BF4FBCA0455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BAF-EB08-40DE-BE04-DABA543EF1B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15426-42FE-4561-A563-D5A875CA259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CCA90-97FF-4341-A7A2-32AA6944817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C8D4-7ED6-4086-B5A1-D4677379CAD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7834-7F51-4EC6-B145-247818B6EE8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B54D4-FD16-4677-89AD-83E615A4EBE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B13B7-255A-4C51-A9E6-D8457D75418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1C4F3-9FE9-467C-9057-3FA80B78F54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0658-24D8-4884-8612-7D04A332694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C7A3-150A-4092-B61D-E7E12597AD1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B5BEE-BC19-4054-9304-120744E5F21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5895-54DD-4F6A-A8A7-B1A0A947221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021E-90CC-4F82-83B3-915FEC78E24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8D5-7DDA-4279-89BE-FD574252E1D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E1FF-5A95-4346-B2AE-AC89FCA596D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94384-35C0-4AB0-AFAB-36A6D7D5989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A9EC5-DDFC-44F1-B150-D3F18DA685D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C579-1EEE-429D-BDD2-A7308188951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020F-6A97-4EC5-9B76-F6A7FC6B9DA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4CDB7-0FE7-44AE-9D83-A1187EBEB92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83B43-8F35-4BA5-AFCD-5D698FB2156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8AC5B-FE07-4C7F-81CF-494F9B4DB18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75C3-365A-4F85-9C2A-FF23C48E184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8EBE-2FC9-4100-B562-D151F238CB2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6953-CD23-41DC-9D45-E94EE33C7EB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D7260-E49D-439F-98E2-DBAD8F9CCF6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8F247-9E6D-4099-A081-BB4A99774D4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A3D1-E347-4565-B89E-46F895D2011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1893-FA8D-4299-A690-6141F62E025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16D67-DAA2-4EEC-A404-696EB058C27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D8E4044-8BAC-473E-962F-C7E1666B069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AC0950D-1FEB-422F-A95A-2AEDA5DF5CE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592B6086-8E89-45F2-A16A-559A4311C46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A843FAB-3D94-48CA-8D1C-7D7804E13EE0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7ED49D9-DA09-44E6-A6BE-5C0C66DBCC7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D9C1661-0D70-4307-B8DA-74B521D4384A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87CD669-C954-4B66-8514-7D993143C622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48A1F4D-CFD1-4A57-AD75-EDA7B2FF072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9382971-00A7-4427-8DC1-3C847EB8662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10" Type="http://schemas.openxmlformats.org/officeDocument/2006/relationships/image" Target="../media/image29.jpeg"/><Relationship Id="rId4" Type="http://schemas.openxmlformats.org/officeDocument/2006/relationships/image" Target="../media/image24.png"/><Relationship Id="rId9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tm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microsoft.com/office/2007/relationships/hdphoto" Target="../media/hdphoto10.wdp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33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8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8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8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8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8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80.png"/><Relationship Id="rId2" Type="http://schemas.openxmlformats.org/officeDocument/2006/relationships/image" Target="../media/image73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77.png"/><Relationship Id="rId5" Type="http://schemas.openxmlformats.org/officeDocument/2006/relationships/image" Target="../media/image67.png"/><Relationship Id="rId1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38.png"/><Relationship Id="rId9" Type="http://schemas.openxmlformats.org/officeDocument/2006/relationships/image" Target="../media/image75.png"/><Relationship Id="rId1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84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6.png"/><Relationship Id="rId7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microsoft.com/office/2007/relationships/hdphoto" Target="../media/hdphoto11.wdp"/><Relationship Id="rId7" Type="http://schemas.openxmlformats.org/officeDocument/2006/relationships/image" Target="../media/image81.png"/><Relationship Id="rId12" Type="http://schemas.openxmlformats.org/officeDocument/2006/relationships/image" Target="../media/image80.png"/><Relationship Id="rId2" Type="http://schemas.openxmlformats.org/officeDocument/2006/relationships/image" Target="../media/image86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70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69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sz="2000" dirty="0"/>
          </a:p>
          <a:p>
            <a:r>
              <a:rPr lang="en-GB" sz="2000" dirty="0"/>
              <a:t>Aritra Dhar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How (not) to Build a Trusted path in Modern Platforms?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>
          <a:xfrm>
            <a:off x="323849" y="626726"/>
            <a:ext cx="11537950" cy="2809800"/>
          </a:xfrm>
        </p:spPr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FC8D0-788F-4BA6-8C83-6D23AAA8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77C24-0ABA-4287-BB0B-B745DBD0926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4C94C-203E-4A3C-B842-D140D45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36753-14EB-4B8E-B6D7-9760831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BE23F5-0A81-4A90-8272-74C941F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Attack Surface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C69056F-CF3C-4761-86E8-09BFF02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260127"/>
            <a:ext cx="3345146" cy="5031776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B02431BE-4AA4-4CB2-B667-034C2FE2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35" y="2557333"/>
            <a:ext cx="4590342" cy="1462463"/>
          </a:xfrm>
          <a:prstGeom prst="rect">
            <a:avLst/>
          </a:prstGeom>
        </p:spPr>
      </p:pic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2E7B7397-4F06-4AC0-8D8B-35E99D476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19" y="2873258"/>
            <a:ext cx="3941650" cy="1506883"/>
          </a:xfrm>
          <a:prstGeom prst="rect">
            <a:avLst/>
          </a:prstGeom>
        </p:spPr>
      </p:pic>
      <p:pic>
        <p:nvPicPr>
          <p:cNvPr id="10" name="Picture 9" descr="Screen Clipping">
            <a:extLst>
              <a:ext uri="{FF2B5EF4-FFF2-40B4-BE49-F238E27FC236}">
                <a16:creationId xmlns:a16="http://schemas.microsoft.com/office/drawing/2014/main" id="{FC6A79D7-F49D-45A6-800C-1AF58C1E8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19" y="2286000"/>
            <a:ext cx="3423496" cy="3708303"/>
          </a:xfrm>
          <a:prstGeom prst="rect">
            <a:avLst/>
          </a:prstGeom>
        </p:spPr>
      </p:pic>
      <p:pic>
        <p:nvPicPr>
          <p:cNvPr id="11" name="Picture 2" descr="https://images.techhive.com/images/article/2017/05/wannacry_ransom_screenshot-100722810-large.jpg">
            <a:extLst>
              <a:ext uri="{FF2B5EF4-FFF2-40B4-BE49-F238E27FC236}">
                <a16:creationId xmlns:a16="http://schemas.microsoft.com/office/drawing/2014/main" id="{2D6F16E4-509B-41AF-9C34-D6CDE909E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19" y="2693986"/>
            <a:ext cx="4511245" cy="337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1752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937E7-2AEF-439D-B6EF-8A85A1744C5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B2A7-F89D-4334-88AC-6C071468759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870F4336-6084-4867-BCC4-5C16507E0BCA}"/>
              </a:ext>
            </a:extLst>
          </p:cNvPr>
          <p:cNvSpPr txBox="1">
            <a:spLocks/>
          </p:cNvSpPr>
          <p:nvPr/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Aritra Dhar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B2A7-F89D-4334-88AC-6C071468759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ed Rectangle 58"/>
          <p:cNvSpPr/>
          <p:nvPr/>
        </p:nvSpPr>
        <p:spPr>
          <a:xfrm>
            <a:off x="3505086" y="2694629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994088" y="575837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30421" y="5745483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299820" y="291018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71065" y="2927689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299820" y="3461744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71065" y="3479246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3585606" y="2651383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48953" y="2497608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548953" y="4580441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46230" y="5130467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299820" y="3995829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57812" y="4013331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643555" y="29034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43555" y="345568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3555" y="399582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Isosceles Triangle 74"/>
          <p:cNvSpPr/>
          <p:nvPr/>
        </p:nvSpPr>
        <p:spPr>
          <a:xfrm>
            <a:off x="6790748" y="2820532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/>
          <p:cNvSpPr/>
          <p:nvPr/>
        </p:nvSpPr>
        <p:spPr>
          <a:xfrm flipV="1">
            <a:off x="6790748" y="5612588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stCxn id="75" idx="3"/>
            <a:endCxn id="76" idx="3"/>
          </p:cNvCxnSpPr>
          <p:nvPr/>
        </p:nvCxnSpPr>
        <p:spPr>
          <a:xfrm>
            <a:off x="6880503" y="2975282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836734" y="3033272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323039" y="4793147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6238505" y="4578313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5323039" y="530272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238505" y="5087892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456447" y="4716947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751159" y="521671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243696" y="458441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204139" y="50826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  <p:sp>
        <p:nvSpPr>
          <p:cNvPr id="43" name="Footer Placeholder 3">
            <a:extLst>
              <a:ext uri="{FF2B5EF4-FFF2-40B4-BE49-F238E27FC236}">
                <a16:creationId xmlns:a16="http://schemas.microsoft.com/office/drawing/2014/main" id="{870F4336-6084-4867-BCC4-5C16507E0BCA}"/>
              </a:ext>
            </a:extLst>
          </p:cNvPr>
          <p:cNvSpPr txBox="1">
            <a:spLocks/>
          </p:cNvSpPr>
          <p:nvPr/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22708A-4806-4768-BC05-4A2575089825}"/>
              </a:ext>
            </a:extLst>
          </p:cNvPr>
          <p:cNvSpPr/>
          <p:nvPr/>
        </p:nvSpPr>
        <p:spPr>
          <a:xfrm>
            <a:off x="5299820" y="3455685"/>
            <a:ext cx="1362580" cy="385273"/>
          </a:xfrm>
          <a:prstGeom prst="rect">
            <a:avLst/>
          </a:prstGeom>
          <a:noFill/>
          <a:ln w="38100">
            <a:solidFill>
              <a:srgbClr val="F4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F04C49-25D7-4631-B743-F553E2CFEA6E}"/>
              </a:ext>
            </a:extLst>
          </p:cNvPr>
          <p:cNvSpPr txBox="1"/>
          <p:nvPr/>
        </p:nvSpPr>
        <p:spPr>
          <a:xfrm>
            <a:off x="5712619" y="34497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>
                <a:solidFill>
                  <a:prstClr val="black"/>
                </a:solidFill>
                <a:latin typeface="Calibri" panose="020F0502020204030204"/>
              </a:rPr>
              <a:t>65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30803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F615-BE39-457D-857E-FAECBD157DD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78041-96E7-4003-899F-86298594D69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Thesis contribution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AE1FF84B-29C6-4705-9F21-7E52E633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85" y="2027240"/>
            <a:ext cx="11537950" cy="4210046"/>
          </a:xfrm>
        </p:spPr>
        <p:txBody>
          <a:bodyPr/>
          <a:lstStyle/>
          <a:p>
            <a:r>
              <a:rPr lang="en-US" dirty="0"/>
              <a:t>Ad-Hoc trusted path solutions</a:t>
            </a:r>
          </a:p>
          <a:p>
            <a:pPr lvl="1"/>
            <a:r>
              <a:rPr lang="en-US" dirty="0"/>
              <a:t>IntegriKey (2017, </a:t>
            </a:r>
            <a:r>
              <a:rPr lang="en-US" dirty="0" err="1"/>
              <a:t>eprint</a:t>
            </a:r>
            <a:r>
              <a:rPr lang="en-US" dirty="0"/>
              <a:t>: 2017/1245)</a:t>
            </a:r>
          </a:p>
          <a:p>
            <a:pPr lvl="1"/>
            <a:r>
              <a:rPr lang="en-US" dirty="0"/>
              <a:t>IntegriScreen (2018, arXiv:2011.13979)</a:t>
            </a:r>
          </a:p>
          <a:p>
            <a:r>
              <a:rPr lang="en-US" dirty="0"/>
              <a:t>Fundamentals of trusted path</a:t>
            </a:r>
          </a:p>
          <a:p>
            <a:pPr lvl="1"/>
            <a:r>
              <a:rPr lang="en-US" dirty="0" err="1"/>
              <a:t>ProtectIOn</a:t>
            </a:r>
            <a:r>
              <a:rPr lang="en-US" dirty="0"/>
              <a:t> (NDSS 2020)</a:t>
            </a:r>
          </a:p>
          <a:p>
            <a:r>
              <a:rPr lang="en-US" dirty="0"/>
              <a:t>Assertion on identity of a platform</a:t>
            </a:r>
          </a:p>
          <a:p>
            <a:pPr lvl="1"/>
            <a:r>
              <a:rPr lang="en-US" dirty="0"/>
              <a:t>ProximiTEE (CODASPY 2020)</a:t>
            </a:r>
          </a:p>
          <a:p>
            <a:r>
              <a:rPr lang="en-US" dirty="0"/>
              <a:t>External security chips for TEEs</a:t>
            </a:r>
          </a:p>
          <a:p>
            <a:pPr lvl="1"/>
            <a:r>
              <a:rPr lang="en-US" dirty="0"/>
              <a:t>Hardware assisted security (IEEE Security &amp; Privacy 2020)</a:t>
            </a:r>
          </a:p>
          <a:p>
            <a:r>
              <a:rPr lang="en-US" dirty="0"/>
              <a:t>Reconfigurable HW/SW TCB</a:t>
            </a:r>
          </a:p>
          <a:p>
            <a:pPr lvl="1"/>
            <a:r>
              <a:rPr lang="en-US" dirty="0"/>
              <a:t>PIE (2020, arXiv:2010.10416)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21EABB-B259-4C9F-BE45-0B254680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019" y="2209800"/>
            <a:ext cx="2770719" cy="1878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DCB449-8D9B-4650-9E08-D492C606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972" y="2116045"/>
            <a:ext cx="3136812" cy="2066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6CEBA-5F4F-4B87-B2F5-2F89745F3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71" y="2209800"/>
            <a:ext cx="3154948" cy="198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E6EE3C-8378-44E3-A86F-C7BA3D5EB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219" y="2257400"/>
            <a:ext cx="3732483" cy="198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07E262-F8B8-4AA1-883A-F88000483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819" y="2259722"/>
            <a:ext cx="4886324" cy="1966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F22B9F-4984-47CD-8CC8-FE47DE22B0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9711" y="2177765"/>
            <a:ext cx="3701482" cy="2076075"/>
          </a:xfrm>
          <a:prstGeom prst="rect">
            <a:avLst/>
          </a:prstGeom>
        </p:spPr>
      </p:pic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82AAF928-E68C-470B-BE3A-475E05183C86}"/>
              </a:ext>
            </a:extLst>
          </p:cNvPr>
          <p:cNvSpPr txBox="1">
            <a:spLocks/>
          </p:cNvSpPr>
          <p:nvPr/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Aritra Dhar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099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A5DD5-ED99-4ADF-919D-847247C81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off-chain payments</a:t>
            </a:r>
          </a:p>
          <a:p>
            <a:pPr lvl="1"/>
            <a:r>
              <a:rPr lang="en-US" dirty="0"/>
              <a:t>Snappy (NDSS 2020)</a:t>
            </a:r>
          </a:p>
          <a:p>
            <a:r>
              <a:rPr lang="en-US" dirty="0"/>
              <a:t>Anonymous communication</a:t>
            </a:r>
          </a:p>
          <a:p>
            <a:pPr lvl="1"/>
            <a:r>
              <a:rPr lang="en-US" dirty="0"/>
              <a:t>CoverUp (NSDI 2019)</a:t>
            </a:r>
          </a:p>
          <a:p>
            <a:r>
              <a:rPr lang="en-US" dirty="0"/>
              <a:t>Finite state monitoring</a:t>
            </a:r>
          </a:p>
          <a:p>
            <a:pPr lvl="1"/>
            <a:r>
              <a:rPr lang="en-US" dirty="0"/>
              <a:t>Metis (RV 2018)</a:t>
            </a:r>
          </a:p>
          <a:p>
            <a:r>
              <a:rPr lang="en-US" dirty="0"/>
              <a:t>Rollback protection for SGX</a:t>
            </a:r>
          </a:p>
          <a:p>
            <a:pPr lvl="1"/>
            <a:r>
              <a:rPr lang="en-US" dirty="0"/>
              <a:t>ROTE (USENIX 2017)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E8F9D7-5B2A-474A-B965-567BF73B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0F996-AA21-4D89-8AE8-24E25BA2AEB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5AE49-6FD6-46C7-9663-71A3ED8D5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F9DDC-8046-41FE-BE12-72EEB2C2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ABC681-2FF4-4919-8E93-4001D112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8853D-A0FF-4E12-A0DE-1056EB6C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419" y="1981200"/>
            <a:ext cx="3922644" cy="243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32CD9-7F19-4C87-9814-9F4FD4A6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19" y="2057400"/>
            <a:ext cx="4191633" cy="228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F80E6F-0EC3-44D2-A392-69CB36EB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819" y="2370814"/>
            <a:ext cx="5331619" cy="1758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ABAEB-081B-4FD1-A826-CBA33EA80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476" y="2370814"/>
            <a:ext cx="5941219" cy="18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878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485C8-5336-43A7-A3B3-F7C8C608DAA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AE1FF84B-29C6-4705-9F21-7E52E633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85" y="2027240"/>
            <a:ext cx="11537950" cy="4210046"/>
          </a:xfrm>
        </p:spPr>
        <p:txBody>
          <a:bodyPr/>
          <a:lstStyle/>
          <a:p>
            <a:r>
              <a:rPr lang="en-US" dirty="0"/>
              <a:t>Ad-Hoc trusted path solutions</a:t>
            </a:r>
          </a:p>
          <a:p>
            <a:pPr lvl="1"/>
            <a:r>
              <a:rPr lang="en-US" dirty="0"/>
              <a:t>IntegriKey (2017, </a:t>
            </a:r>
            <a:r>
              <a:rPr lang="en-US" dirty="0" err="1"/>
              <a:t>eprint</a:t>
            </a:r>
            <a:r>
              <a:rPr lang="en-US" dirty="0"/>
              <a:t>: 2017/1245)</a:t>
            </a:r>
          </a:p>
          <a:p>
            <a:pPr lvl="1"/>
            <a:r>
              <a:rPr lang="en-US" dirty="0"/>
              <a:t>IntegriScreen (2018, arXiv:2011.13979)</a:t>
            </a:r>
          </a:p>
          <a:p>
            <a:r>
              <a:rPr lang="en-US" dirty="0"/>
              <a:t>Fundamentals of trusted path</a:t>
            </a:r>
          </a:p>
          <a:p>
            <a:pPr lvl="1"/>
            <a:r>
              <a:rPr lang="en-US" dirty="0" err="1"/>
              <a:t>ProtectIOn</a:t>
            </a:r>
            <a:r>
              <a:rPr lang="en-US" dirty="0"/>
              <a:t> (NDSS 2020)</a:t>
            </a:r>
          </a:p>
          <a:p>
            <a:r>
              <a:rPr lang="en-US" dirty="0"/>
              <a:t>Assertion on identity of a platform</a:t>
            </a:r>
          </a:p>
          <a:p>
            <a:pPr lvl="1"/>
            <a:r>
              <a:rPr lang="en-US" dirty="0"/>
              <a:t>ProximiTEE (CODASPY 2020)</a:t>
            </a:r>
          </a:p>
          <a:p>
            <a:r>
              <a:rPr lang="en-US" dirty="0"/>
              <a:t>External security chips for TEEs</a:t>
            </a:r>
          </a:p>
          <a:p>
            <a:pPr lvl="1"/>
            <a:r>
              <a:rPr lang="en-US" dirty="0"/>
              <a:t>Hardware assisted security (IEEE Security &amp; Privacy 2020)</a:t>
            </a:r>
          </a:p>
          <a:p>
            <a:r>
              <a:rPr lang="en-US" dirty="0"/>
              <a:t>Reconfigurable HW/SW TCB</a:t>
            </a:r>
          </a:p>
          <a:p>
            <a:pPr lvl="1"/>
            <a:r>
              <a:rPr lang="en-US" dirty="0"/>
              <a:t>PIE (2020, arXiv:2010.10416)</a:t>
            </a:r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4E30214C-0F8D-4A25-8EAA-6D273A214684}"/>
              </a:ext>
            </a:extLst>
          </p:cNvPr>
          <p:cNvSpPr txBox="1">
            <a:spLocks/>
          </p:cNvSpPr>
          <p:nvPr/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Aritra Dhar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5386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F9918-E510-4C14-B361-F34037241F9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Today’s talk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AE1FF84B-29C6-4705-9F21-7E52E633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685" y="2027240"/>
            <a:ext cx="11537950" cy="4210046"/>
          </a:xfrm>
        </p:spPr>
        <p:txBody>
          <a:bodyPr/>
          <a:lstStyle/>
          <a:p>
            <a:r>
              <a:rPr lang="en-US" dirty="0"/>
              <a:t>Ad-Hoc trusted path solutions</a:t>
            </a:r>
          </a:p>
          <a:p>
            <a:pPr lvl="1"/>
            <a:r>
              <a:rPr lang="en-US" dirty="0"/>
              <a:t>IntegriKey (2017, </a:t>
            </a:r>
            <a:r>
              <a:rPr lang="en-US" dirty="0" err="1"/>
              <a:t>eprint</a:t>
            </a:r>
            <a:r>
              <a:rPr lang="en-US" dirty="0"/>
              <a:t>: 2017/1245)</a:t>
            </a:r>
          </a:p>
          <a:p>
            <a:pPr lvl="1"/>
            <a:r>
              <a:rPr lang="en-US" dirty="0"/>
              <a:t>IntegriScreen (2018, arXiv:2011.13979)</a:t>
            </a:r>
          </a:p>
          <a:p>
            <a:r>
              <a:rPr lang="en-US" dirty="0"/>
              <a:t>Fundamentals of trusted path</a:t>
            </a:r>
          </a:p>
          <a:p>
            <a:pPr lvl="1"/>
            <a:r>
              <a:rPr lang="en-US" dirty="0" err="1"/>
              <a:t>ProtectIOn</a:t>
            </a:r>
            <a:r>
              <a:rPr lang="en-US" dirty="0"/>
              <a:t> (NDSS 2020)</a:t>
            </a:r>
          </a:p>
          <a:p>
            <a:r>
              <a:rPr lang="en-US" dirty="0"/>
              <a:t>Assertion on identity of a platform</a:t>
            </a:r>
          </a:p>
          <a:p>
            <a:pPr lvl="1"/>
            <a:r>
              <a:rPr lang="en-US" dirty="0"/>
              <a:t>ProximiTEE (CODASPY 2020)</a:t>
            </a:r>
          </a:p>
          <a:p>
            <a:r>
              <a:rPr lang="en-US" dirty="0"/>
              <a:t>External security chips for TEEs</a:t>
            </a:r>
          </a:p>
          <a:p>
            <a:pPr lvl="1"/>
            <a:r>
              <a:rPr lang="en-US" dirty="0"/>
              <a:t>Hardware assisted security (IEEE Security &amp; Privacy 2020)</a:t>
            </a:r>
          </a:p>
          <a:p>
            <a:r>
              <a:rPr lang="en-US" dirty="0"/>
              <a:t>Reconfigurable HW/SW TCB</a:t>
            </a:r>
          </a:p>
          <a:p>
            <a:pPr lvl="1"/>
            <a:r>
              <a:rPr lang="en-US" dirty="0"/>
              <a:t>PIE (2020, arXiv:2010.10416)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1D27D-1AE6-405A-8F68-80AA1925E1BF}"/>
              </a:ext>
            </a:extLst>
          </p:cNvPr>
          <p:cNvSpPr/>
          <p:nvPr/>
        </p:nvSpPr>
        <p:spPr>
          <a:xfrm>
            <a:off x="226219" y="1905000"/>
            <a:ext cx="6096000" cy="12954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DF5D2E-CE21-48D4-9DF9-E904882D2CFD}"/>
              </a:ext>
            </a:extLst>
          </p:cNvPr>
          <p:cNvSpPr/>
          <p:nvPr/>
        </p:nvSpPr>
        <p:spPr>
          <a:xfrm>
            <a:off x="226219" y="4724400"/>
            <a:ext cx="7924800" cy="762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481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86899-7BCC-4F18-8031-45D7FBCF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D748E-1BD3-4008-8603-2F19B67D2FC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E578-F95F-4209-AB65-AC2E1D75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3201-F7CA-4D96-B177-BC874239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3B2537-A53D-4C05-9CB2-B2FB28E1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talk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527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23619-7478-47FF-BF77-1ADE2956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BEAE-D40B-45F3-9F94-08E65583ED0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BA9C9-824B-4C74-BB9D-3F2EC0F2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A1AD2-F2BB-4AC0-86F3-0CAC6C44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DAC596-1285-4C52-BE65-8B366D23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safety/security-critical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0CED0-3424-4DAD-9026-9FF6E1F60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9" y="1715622"/>
            <a:ext cx="3297028" cy="16254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B30CA1-F9CE-409F-96AB-A34E3AEB9515}"/>
              </a:ext>
            </a:extLst>
          </p:cNvPr>
          <p:cNvGrpSpPr/>
          <p:nvPr/>
        </p:nvGrpSpPr>
        <p:grpSpPr>
          <a:xfrm>
            <a:off x="1064419" y="3886200"/>
            <a:ext cx="2184919" cy="2457116"/>
            <a:chOff x="5585254" y="1849102"/>
            <a:chExt cx="1885950" cy="21209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DF987D-9FF8-4216-9F1B-C60460C11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2" t="6496" r="11084" b="6524"/>
            <a:stretch/>
          </p:blipFill>
          <p:spPr>
            <a:xfrm>
              <a:off x="5585254" y="1849102"/>
              <a:ext cx="1885950" cy="21209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7E7EF3-7C09-4152-BC14-19B3002A7651}"/>
                </a:ext>
              </a:extLst>
            </p:cNvPr>
            <p:cNvSpPr/>
            <p:nvPr/>
          </p:nvSpPr>
          <p:spPr>
            <a:xfrm>
              <a:off x="5875638" y="2656703"/>
              <a:ext cx="1383957" cy="177401"/>
            </a:xfrm>
            <a:prstGeom prst="rect">
              <a:avLst/>
            </a:prstGeom>
            <a:solidFill>
              <a:srgbClr val="BD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5F851AD6-C29A-489D-8E5C-9F5F96A43B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79" y="1502695"/>
            <a:ext cx="3528576" cy="2595007"/>
          </a:xfrm>
          <a:prstGeom prst="rect">
            <a:avLst/>
          </a:prstGeom>
        </p:spPr>
      </p:pic>
      <p:pic>
        <p:nvPicPr>
          <p:cNvPr id="12" name="Picture 2" descr="Image result for home automation">
            <a:extLst>
              <a:ext uri="{FF2B5EF4-FFF2-40B4-BE49-F238E27FC236}">
                <a16:creationId xmlns:a16="http://schemas.microsoft.com/office/drawing/2014/main" id="{72B80956-5135-4A6C-B7D9-81931094F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2081" r="14889" b="2108"/>
          <a:stretch/>
        </p:blipFill>
        <p:spPr bwMode="auto">
          <a:xfrm>
            <a:off x="7137179" y="4497088"/>
            <a:ext cx="2476772" cy="18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47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7816-824B-4FA0-9B46-B2BD5E08920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19EE-5B84-4DB7-9A1A-D89522394B8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D9132-AECA-4358-BF6D-F549F3AD352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1777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1777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0CFC2-8A6E-D447-AB34-B4865E6CD3E4}"/>
              </a:ext>
            </a:extLst>
          </p:cNvPr>
          <p:cNvSpPr txBox="1"/>
          <p:nvPr/>
        </p:nvSpPr>
        <p:spPr>
          <a:xfrm>
            <a:off x="1064419" y="5938769"/>
            <a:ext cx="389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IntegriKey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  <p:bldP spid="28" grpId="0"/>
      <p:bldP spid="2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384B-4B9C-4393-B5F0-10A1A7A8645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32420-C090-4CCA-8E7E-8A92C54728B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3F9A1-A9C8-4E46-8901-25A3DF22C44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8A21-7A43-4D0B-8F06-2F9C8EFE1D7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CAC7D-0F1E-4296-B19D-85174C5376F5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D08-62E4-4774-8F8B-7D87C26ABEA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962D0-C303-AD4B-A376-D9AD60B11D2C}"/>
              </a:ext>
            </a:extLst>
          </p:cNvPr>
          <p:cNvSpPr txBox="1"/>
          <p:nvPr/>
        </p:nvSpPr>
        <p:spPr>
          <a:xfrm>
            <a:off x="7914519" y="3356968"/>
            <a:ext cx="3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Fidelius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overlay from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B331-7233-4367-9490-FF3A3556D9E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23619-7478-47FF-BF77-1ADE2956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BEAE-D40B-45F3-9F94-08E65583ED0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BA9C9-824B-4C74-BB9D-3F2EC0F2F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A1AD2-F2BB-4AC0-86F3-0CAC6C44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DAC596-1285-4C52-BE65-8B366D23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safety/security-critical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F0CED0-3424-4DAD-9026-9FF6E1F60D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19" y="1715622"/>
            <a:ext cx="3297028" cy="16254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B30CA1-F9CE-409F-96AB-A34E3AEB9515}"/>
              </a:ext>
            </a:extLst>
          </p:cNvPr>
          <p:cNvGrpSpPr/>
          <p:nvPr/>
        </p:nvGrpSpPr>
        <p:grpSpPr>
          <a:xfrm>
            <a:off x="1064419" y="3886200"/>
            <a:ext cx="2184919" cy="2457116"/>
            <a:chOff x="5585254" y="1849102"/>
            <a:chExt cx="1885950" cy="21209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DF987D-9FF8-4216-9F1B-C60460C11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72" t="6496" r="11084" b="6524"/>
            <a:stretch/>
          </p:blipFill>
          <p:spPr>
            <a:xfrm>
              <a:off x="5585254" y="1849102"/>
              <a:ext cx="1885950" cy="212090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B7E7EF3-7C09-4152-BC14-19B3002A7651}"/>
                </a:ext>
              </a:extLst>
            </p:cNvPr>
            <p:cNvSpPr/>
            <p:nvPr/>
          </p:nvSpPr>
          <p:spPr>
            <a:xfrm>
              <a:off x="5875638" y="2656703"/>
              <a:ext cx="1383957" cy="177401"/>
            </a:xfrm>
            <a:prstGeom prst="rect">
              <a:avLst/>
            </a:prstGeom>
            <a:solidFill>
              <a:srgbClr val="BDBD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5F851AD6-C29A-489D-8E5C-9F5F96A43B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79" y="1502695"/>
            <a:ext cx="3528576" cy="2595007"/>
          </a:xfrm>
          <a:prstGeom prst="rect">
            <a:avLst/>
          </a:prstGeom>
        </p:spPr>
      </p:pic>
      <p:pic>
        <p:nvPicPr>
          <p:cNvPr id="12" name="Picture 2" descr="Image result for home automation">
            <a:extLst>
              <a:ext uri="{FF2B5EF4-FFF2-40B4-BE49-F238E27FC236}">
                <a16:creationId xmlns:a16="http://schemas.microsoft.com/office/drawing/2014/main" id="{72B80956-5135-4A6C-B7D9-81931094F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11" t="2081" r="14889" b="2108"/>
          <a:stretch/>
        </p:blipFill>
        <p:spPr bwMode="auto">
          <a:xfrm>
            <a:off x="7137179" y="4497088"/>
            <a:ext cx="2476772" cy="18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BA631E-C753-4058-85B8-39400155FF3E}"/>
              </a:ext>
            </a:extLst>
          </p:cNvPr>
          <p:cNvSpPr/>
          <p:nvPr/>
        </p:nvSpPr>
        <p:spPr>
          <a:xfrm>
            <a:off x="324179" y="1307704"/>
            <a:ext cx="11560969" cy="5156991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953C2-097D-41A1-8EFD-85CE7FEC4C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0836" y="1736404"/>
            <a:ext cx="3493960" cy="30849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0651C0-8C7C-4163-AAE6-2ED8DD9381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6474" y="1736859"/>
            <a:ext cx="3581400" cy="30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759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90642-45E3-49F7-9851-C951CD78468C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5141-D9C9-46C4-97B7-955B19BEE55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1FB2-7E17-41E8-ABE4-B18FE2A1E0D3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F308C-542F-4418-A300-756B79C6E94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4EAC-4E05-49CA-9717-A647BA73EFF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0BB43-BDA0-4CE3-8786-008A79FD0511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0EF6F-E1F3-4FF2-A1A7-D2FC850897E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D653-1898-42CB-A926-A8B1DC0E232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9480-C198-40E1-80AB-4E0C316A2B4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1445-012D-45B3-997F-2F9FAA722C3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60BAF-02C8-4062-B21D-A74119DA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1201-85F1-4F31-BA44-E6A413EBDA04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3DFA-69DE-4E3E-AB07-66296962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F2899-BC73-459B-A1C4-9BAB9C92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D41B23-F122-4C31-AECB-2C8AD4149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/>
              <a:t>Large Attack Surface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00C902-C51B-4C00-9DB7-1D7E6687916D}"/>
              </a:ext>
            </a:extLst>
          </p:cNvPr>
          <p:cNvSpPr/>
          <p:nvPr/>
        </p:nvSpPr>
        <p:spPr>
          <a:xfrm>
            <a:off x="222071" y="351961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25.16M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E316AA-AEAF-498C-88A3-56BEFC961BBE}"/>
              </a:ext>
            </a:extLst>
          </p:cNvPr>
          <p:cNvSpPr/>
          <p:nvPr/>
        </p:nvSpPr>
        <p:spPr>
          <a:xfrm>
            <a:off x="1991742" y="351961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20.92M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4EE59C-C246-4D9C-B43A-237D521DE890}"/>
              </a:ext>
            </a:extLst>
          </p:cNvPr>
          <p:cNvSpPr/>
          <p:nvPr/>
        </p:nvSpPr>
        <p:spPr>
          <a:xfrm>
            <a:off x="4360870" y="344028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BA328A-205A-4031-A311-995D5C747363}"/>
              </a:ext>
            </a:extLst>
          </p:cNvPr>
          <p:cNvSpPr/>
          <p:nvPr/>
        </p:nvSpPr>
        <p:spPr>
          <a:xfrm>
            <a:off x="10567339" y="3383845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71K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7158-2F17-465D-BBFA-77BFC257CB34}"/>
              </a:ext>
            </a:extLst>
          </p:cNvPr>
          <p:cNvSpPr/>
          <p:nvPr/>
        </p:nvSpPr>
        <p:spPr>
          <a:xfrm>
            <a:off x="8224004" y="339988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600K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D17883-64D7-428C-9433-6C437A10FDEC}"/>
              </a:ext>
            </a:extLst>
          </p:cNvPr>
          <p:cNvSpPr/>
          <p:nvPr/>
        </p:nvSpPr>
        <p:spPr>
          <a:xfrm>
            <a:off x="6145677" y="3396722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36.68M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4F24D8-9E46-4F05-9039-D4788B6F1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54" y="2316705"/>
            <a:ext cx="1067140" cy="1067140"/>
          </a:xfrm>
          <a:prstGeom prst="rect">
            <a:avLst/>
          </a:prstGeom>
        </p:spPr>
      </p:pic>
      <p:pic>
        <p:nvPicPr>
          <p:cNvPr id="5122" name="Picture 2" descr="File:Firefox logo, 2019.svg - Wikimedia Commons">
            <a:extLst>
              <a:ext uri="{FF2B5EF4-FFF2-40B4-BE49-F238E27FC236}">
                <a16:creationId xmlns:a16="http://schemas.microsoft.com/office/drawing/2014/main" id="{81F0C9A6-C1D1-49DF-8A1E-1D645A87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19" y="2316706"/>
            <a:ext cx="1132354" cy="10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8 (JavaScript engine) - Wikipedia">
            <a:extLst>
              <a:ext uri="{FF2B5EF4-FFF2-40B4-BE49-F238E27FC236}">
                <a16:creationId xmlns:a16="http://schemas.microsoft.com/office/drawing/2014/main" id="{574CF3C4-EB0B-4EF1-886D-5779062C8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8" b="7545"/>
          <a:stretch/>
        </p:blipFill>
        <p:spPr bwMode="auto">
          <a:xfrm>
            <a:off x="4019298" y="2316705"/>
            <a:ext cx="1188413" cy="102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D, Nvidia ramp up Linux driver support after Valve's ...">
            <a:extLst>
              <a:ext uri="{FF2B5EF4-FFF2-40B4-BE49-F238E27FC236}">
                <a16:creationId xmlns:a16="http://schemas.microsoft.com/office/drawing/2014/main" id="{C8938A14-B62D-454F-BFB6-5076D7376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9" r="22475"/>
          <a:stretch/>
        </p:blipFill>
        <p:spPr bwMode="auto">
          <a:xfrm>
            <a:off x="6170834" y="2316706"/>
            <a:ext cx="903795" cy="106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Ubuntu Font and Ubuntu Font Generator">
            <a:extLst>
              <a:ext uri="{FF2B5EF4-FFF2-40B4-BE49-F238E27FC236}">
                <a16:creationId xmlns:a16="http://schemas.microsoft.com/office/drawing/2014/main" id="{8CAA6FC9-D7D6-4AB6-87FB-EFBD0EEA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80" y="2282945"/>
            <a:ext cx="1045125" cy="104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unning Arch Linux on MacBook Pro 13'' 2015">
            <a:extLst>
              <a:ext uri="{FF2B5EF4-FFF2-40B4-BE49-F238E27FC236}">
                <a16:creationId xmlns:a16="http://schemas.microsoft.com/office/drawing/2014/main" id="{C8E61C88-075D-405D-B207-2F862EFD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507" y="2362200"/>
            <a:ext cx="2046700" cy="68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11178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F2906-AA22-4EA6-A858-4AB7A008130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22FE1-5CF3-4DBB-9E90-3B165820484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2BD1-6113-4099-A0FB-50978CE82867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E3E1-A90F-4906-B631-27DA6020196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4090B-4220-4834-8939-B6974599C59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FF393-33A0-4A55-95E7-C3D910CE110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9A7D-BAC3-482F-B47D-9BEF96A15D3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CD0C-A2A5-43A2-8E00-C8A62855E9EF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B81FE-3452-4DF8-A053-B11401B17298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FC8D0-788F-4BA6-8C83-6D23AAA8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5A991-7613-453A-852B-FAAD853B433B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4C94C-203E-4A3C-B842-D140D45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36753-14EB-4B8E-B6D7-9760831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BE23F5-0A81-4A90-8272-74C941F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C69056F-CF3C-4761-86E8-09BFF02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260127"/>
            <a:ext cx="3345146" cy="503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73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FC8D0-788F-4BA6-8C83-6D23AAA8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1A93-D4D5-47EC-9734-18792748C91D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4C94C-203E-4A3C-B842-D140D45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36753-14EB-4B8E-B6D7-9760831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BE23F5-0A81-4A90-8272-74C941F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C69056F-CF3C-4761-86E8-09BFF02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260127"/>
            <a:ext cx="3345146" cy="5031776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B02431BE-4AA4-4CB2-B667-034C2FE2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35" y="2557333"/>
            <a:ext cx="4590342" cy="1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421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FC8D0-788F-4BA6-8C83-6D23AAA8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2FB10-077C-480A-9968-2BBA595F2E5E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4C94C-203E-4A3C-B842-D140D45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36753-14EB-4B8E-B6D7-9760831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BE23F5-0A81-4A90-8272-74C941F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C69056F-CF3C-4761-86E8-09BFF02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260127"/>
            <a:ext cx="3345146" cy="5031776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B02431BE-4AA4-4CB2-B667-034C2FE2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35" y="2557333"/>
            <a:ext cx="4590342" cy="1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69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FC8D0-788F-4BA6-8C83-6D23AAA8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E626A-FBB0-4ED4-B96E-E19766638B59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4C94C-203E-4A3C-B842-D140D45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36753-14EB-4B8E-B6D7-9760831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BE23F5-0A81-4A90-8272-74C941F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Attack Surface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C69056F-CF3C-4761-86E8-09BFF02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260127"/>
            <a:ext cx="3345146" cy="5031776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B02431BE-4AA4-4CB2-B667-034C2FE2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35" y="2557333"/>
            <a:ext cx="4590342" cy="1462463"/>
          </a:xfrm>
          <a:prstGeom prst="rect">
            <a:avLst/>
          </a:prstGeom>
        </p:spPr>
      </p:pic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2E7B7397-4F06-4AC0-8D8B-35E99D476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4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19" y="2873258"/>
            <a:ext cx="3941650" cy="15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21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FC8D0-788F-4BA6-8C83-6D23AAA8B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E9E3-7DA1-4BA6-AB04-E85821D00DB6}" type="datetime1">
              <a:rPr lang="en-US" smtClean="0"/>
              <a:t>2/14/2021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4C94C-203E-4A3C-B842-D140D45A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36753-14EB-4B8E-B6D7-9760831F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BE23F5-0A81-4A90-8272-74C941F72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pic>
        <p:nvPicPr>
          <p:cNvPr id="8" name="Picture 7" descr="Screen Clipping">
            <a:extLst>
              <a:ext uri="{FF2B5EF4-FFF2-40B4-BE49-F238E27FC236}">
                <a16:creationId xmlns:a16="http://schemas.microsoft.com/office/drawing/2014/main" id="{6C69056F-CF3C-4761-86E8-09BFF0214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1260127"/>
            <a:ext cx="3345146" cy="5031776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B02431BE-4AA4-4CB2-B667-034C2FE22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35" y="2557333"/>
            <a:ext cx="4590342" cy="1462463"/>
          </a:xfrm>
          <a:prstGeom prst="rect">
            <a:avLst/>
          </a:prstGeom>
        </p:spPr>
      </p:pic>
      <p:pic>
        <p:nvPicPr>
          <p:cNvPr id="9" name="Picture 8" descr="Screen Clipping">
            <a:extLst>
              <a:ext uri="{FF2B5EF4-FFF2-40B4-BE49-F238E27FC236}">
                <a16:creationId xmlns:a16="http://schemas.microsoft.com/office/drawing/2014/main" id="{2E7B7397-4F06-4AC0-8D8B-35E99D476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19" y="2873258"/>
            <a:ext cx="3941650" cy="1506883"/>
          </a:xfrm>
          <a:prstGeom prst="rect">
            <a:avLst/>
          </a:prstGeom>
        </p:spPr>
      </p:pic>
      <p:pic>
        <p:nvPicPr>
          <p:cNvPr id="10" name="Picture 9" descr="Screen Clipping">
            <a:extLst>
              <a:ext uri="{FF2B5EF4-FFF2-40B4-BE49-F238E27FC236}">
                <a16:creationId xmlns:a16="http://schemas.microsoft.com/office/drawing/2014/main" id="{FC6A79D7-F49D-45A6-800C-1AF58C1E8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19" y="2286000"/>
            <a:ext cx="3423496" cy="370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2012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11710</TotalTime>
  <Words>1548</Words>
  <Application>Microsoft Office PowerPoint</Application>
  <PresentationFormat>Custom</PresentationFormat>
  <Paragraphs>542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 in Modern Platforms?</vt:lpstr>
      <vt:lpstr>Remote safety/security-critical systems</vt:lpstr>
      <vt:lpstr>Remote safety/security-critical systems</vt:lpstr>
      <vt:lpstr>Large Attack Surface</vt:lpstr>
      <vt:lpstr>Attacks</vt:lpstr>
      <vt:lpstr>Attacks</vt:lpstr>
      <vt:lpstr>Attacks</vt:lpstr>
      <vt:lpstr>Large Attack Surface</vt:lpstr>
      <vt:lpstr>Attacks</vt:lpstr>
      <vt:lpstr>Large Attack Surface</vt:lpstr>
      <vt:lpstr>Motivation</vt:lpstr>
      <vt:lpstr>Motivation</vt:lpstr>
      <vt:lpstr>Motivation</vt:lpstr>
      <vt:lpstr>Remote Trusted path</vt:lpstr>
      <vt:lpstr>Thesis contribution</vt:lpstr>
      <vt:lpstr>Other contributions</vt:lpstr>
      <vt:lpstr>Today’s talk</vt:lpstr>
      <vt:lpstr>Today’s talk</vt:lpstr>
      <vt:lpstr>Today’s talk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377</cp:revision>
  <cp:lastPrinted>2013-06-08T11:22:51Z</cp:lastPrinted>
  <dcterms:created xsi:type="dcterms:W3CDTF">2019-12-03T10:53:56Z</dcterms:created>
  <dcterms:modified xsi:type="dcterms:W3CDTF">2021-02-14T15:16:14Z</dcterms:modified>
</cp:coreProperties>
</file>